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266" r:id="rId5"/>
    <p:sldId id="267" r:id="rId6"/>
    <p:sldId id="268" r:id="rId7"/>
    <p:sldId id="269" r:id="rId8"/>
    <p:sldId id="270" r:id="rId9"/>
    <p:sldId id="271" r:id="rId10"/>
    <p:sldId id="277" r:id="rId11"/>
    <p:sldId id="278" r:id="rId12"/>
    <p:sldId id="280" r:id="rId13"/>
    <p:sldId id="282" r:id="rId14"/>
    <p:sldId id="284" r:id="rId15"/>
    <p:sldId id="286" r:id="rId16"/>
    <p:sldId id="290" r:id="rId17"/>
    <p:sldId id="291" r:id="rId18"/>
    <p:sldId id="293" r:id="rId19"/>
    <p:sldId id="295" r:id="rId20"/>
    <p:sldId id="296" r:id="rId21"/>
    <p:sldId id="297" r:id="rId22"/>
    <p:sldId id="298" r:id="rId23"/>
    <p:sldId id="273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1" autoAdjust="0"/>
    <p:restoredTop sz="94707" autoAdjust="0"/>
  </p:normalViewPr>
  <p:slideViewPr>
    <p:cSldViewPr>
      <p:cViewPr varScale="1">
        <p:scale>
          <a:sx n="100" d="100"/>
          <a:sy n="100" d="100"/>
        </p:scale>
        <p:origin x="-4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1.xml"/><Relationship Id="rId23" Type="http://schemas.openxmlformats.org/officeDocument/2006/relationships/slide" Target="slides/slide20.xml"/><Relationship Id="rId4" Type="http://schemas.openxmlformats.org/officeDocument/2006/relationships/slide" Target="slides/slide1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8.xml"/><Relationship Id="rId29" Type="http://schemas.openxmlformats.org/officeDocument/2006/relationships/viewProps" Target="viewProps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BC4A6-CC71-A341-8325-D0D976B82C6B}" type="datetimeFigureOut">
              <a:rPr lang="en-US" smtClean="0"/>
              <a:t>2/5/10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DB317-CED7-B242-BBAF-1EE285EFC9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B69268-61B7-4A7A-BB65-9237E2621BA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4E3F4408-4FDE-4D7D-A810-01D32982880F}" type="slidenum">
              <a:rPr lang="en-US" sz="1200">
                <a:latin typeface="Calibri" pitchFamily="34" charset="0"/>
              </a:rPr>
              <a:pPr algn="r" defTabSz="914485"/>
              <a:t>8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4E3F4408-4FDE-4D7D-A810-01D32982880F}" type="slidenum">
              <a:rPr lang="en-US" sz="1200">
                <a:latin typeface="Calibri" pitchFamily="34" charset="0"/>
              </a:rPr>
              <a:pPr algn="r" defTabSz="914485"/>
              <a:t>17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359799-8464-3E47-8528-8075B2E70AB4}" type="slidenum">
              <a:rPr lang="en-US">
                <a:latin typeface="Calibri" pitchFamily="28" charset="0"/>
                <a:ea typeface="Arial" pitchFamily="28" charset="0"/>
                <a:cs typeface="Arial" pitchFamily="28" charset="0"/>
              </a:rPr>
              <a:pPr/>
              <a:t>18</a:t>
            </a:fld>
            <a:endParaRPr lang="en-US">
              <a:latin typeface="Calibri" pitchFamily="28" charset="0"/>
              <a:ea typeface="Arial" pitchFamily="28" charset="0"/>
              <a:cs typeface="Arial" pitchFamily="2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91314" indent="-291314" defTabSz="777837">
              <a:buFontTx/>
              <a:buChar char="•"/>
            </a:pPr>
            <a:r>
              <a:rPr lang="en-US" sz="1700" dirty="0"/>
              <a:t>Data must be kept, because it represents a company asset </a:t>
            </a:r>
            <a:br>
              <a:rPr lang="en-US" sz="17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dirty="0"/>
              <a:t>CAD/CAM designs, insurance claim processing, presentations, Web content, user manuals, training material, digitized information such as check images, medical images, videos, historical documents, photographs, ….</a:t>
            </a:r>
          </a:p>
          <a:p>
            <a:pPr marL="291314" indent="-291314" defTabSz="777837">
              <a:buFontTx/>
              <a:buChar char="•"/>
            </a:pPr>
            <a:endParaRPr lang="en-US" sz="1500" dirty="0"/>
          </a:p>
          <a:p>
            <a:pPr marL="291314" indent="-291314" defTabSz="777837">
              <a:buFontTx/>
              <a:buChar char="•"/>
            </a:pPr>
            <a:r>
              <a:rPr lang="en-US" sz="1700" dirty="0"/>
              <a:t>Data must be kept to comply with industry regulations or laws  (compliance or regulated data)</a:t>
            </a:r>
            <a:br>
              <a:rPr lang="en-US" sz="1700" dirty="0"/>
            </a:br>
            <a:r>
              <a:rPr lang="en-US" sz="1700" dirty="0"/>
              <a:t/>
            </a:r>
            <a:br>
              <a:rPr lang="en-US" sz="1700" dirty="0"/>
            </a:br>
            <a:r>
              <a:rPr lang="en-US" dirty="0"/>
              <a:t>Sarbanes Oxley Act, the USA Patriot Act, HIPAA, the European Union Data Protection Directive, Securities Exchange Commission (SEC) Rule 17a-4, and many more. </a:t>
            </a:r>
            <a:br>
              <a:rPr lang="en-US" dirty="0"/>
            </a:br>
            <a:r>
              <a:rPr lang="en-US" dirty="0"/>
              <a:t>Can include e-mail, instant messages, business transactions, accounting records, contracts, or insurance claims processing</a:t>
            </a:r>
          </a:p>
          <a:p>
            <a:pPr marL="291314" indent="-291314" defTabSz="777837"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When considering the safekeeping of retention-managed data, companies also need to consider storage and data characteristics that differentiate it from transactional data.</a:t>
            </a:r>
          </a:p>
          <a:p>
            <a:endParaRPr lang="en-US" sz="1100" dirty="0"/>
          </a:p>
          <a:p>
            <a:r>
              <a:rPr lang="en-US" sz="1100" b="1" dirty="0"/>
              <a:t>Storage characteristics of retention-managed data include: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 Variable data retention periods: Usually a minimum of a few months, up to forever.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 Variable data volume: Many customers are starting with 5 to 10 TB of storage for this kind of application (archive) in an enterprise. It also usually consists of a large number of small files.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 Data access frequency: Write once read rarely or read never. See data life cycle in the following list.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 Data read/write performance: Write handles volume; read varies by industry and application.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 Data protection: Pervasive requirements for non-</a:t>
            </a:r>
            <a:r>
              <a:rPr lang="en-US" sz="1100" dirty="0" err="1"/>
              <a:t>erasability</a:t>
            </a:r>
            <a:r>
              <a:rPr lang="en-US" sz="1100" dirty="0"/>
              <a:t>, non-</a:t>
            </a:r>
            <a:r>
              <a:rPr lang="en-US" sz="1100" dirty="0" err="1"/>
              <a:t>rewritability</a:t>
            </a:r>
            <a:r>
              <a:rPr lang="en-US" sz="1100" dirty="0"/>
              <a:t>, and destructive erase (data shredding) when the retention policy expires.</a:t>
            </a:r>
          </a:p>
          <a:p>
            <a:endParaRPr lang="en-US" sz="1100" dirty="0"/>
          </a:p>
          <a:p>
            <a:r>
              <a:rPr lang="en-US" sz="1100" b="1" dirty="0"/>
              <a:t>Data characteristics of retention-managed data include: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Data life cycle: Usage after capture, 30 to 90 days, and then near zero. Some industries have peaks that require access, such as check images in the tax season.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Data rendering after long-term storage: Ability to view or use data stored in a very old data format (say after 20 years).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Data mining: With all this data being saved, we think there is intrinsic value in the content of the archive that could be exploited.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3D0AA-7DB2-4CEB-9E78-68D6819BFCD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B317-CED7-B242-BBAF-1EE285EFC95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1142976" y="1554162"/>
            <a:ext cx="7848624" cy="5089548"/>
          </a:xfrm>
        </p:spPr>
        <p:txBody>
          <a:bodyPr/>
          <a:lstStyle>
            <a:lvl1pPr>
              <a:defRPr>
                <a:latin typeface="Myriad Web Pro" pitchFamily="34" charset="0"/>
              </a:defRPr>
            </a:lvl1pPr>
            <a:lvl2pPr>
              <a:defRPr>
                <a:latin typeface="Myriad Web Pro" pitchFamily="34" charset="0"/>
              </a:defRPr>
            </a:lvl2pPr>
            <a:lvl3pPr>
              <a:defRPr>
                <a:latin typeface="Myriad Web Pro" pitchFamily="34" charset="0"/>
              </a:defRPr>
            </a:lvl3pPr>
            <a:lvl4pPr>
              <a:defRPr>
                <a:latin typeface="Myriad Web Pro" pitchFamily="34" charset="0"/>
              </a:defRPr>
            </a:lvl4pPr>
            <a:lvl5pPr>
              <a:defRPr>
                <a:latin typeface="Myriad Web Pro" pitchFamily="34" charset="0"/>
              </a:defRPr>
            </a:lvl5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1000125" y="214290"/>
            <a:ext cx="7991475" cy="838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25475"/>
            <a:ext cx="88042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1013" y="1393825"/>
            <a:ext cx="4144962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375" y="1393825"/>
            <a:ext cx="414655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15338" y="6500813"/>
            <a:ext cx="500062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BD3E6C-AA06-4631-8E67-D6A817E6836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2238" y="6521450"/>
            <a:ext cx="3476625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oleObject" Target="Macintosh%20HD:Users:pvcamp:Documents:Microsoft%20User%20Data:Saved%20Attachments:IRISICT_CarrefourRFI-InfrastructureConsolidationVirtualization%2005022010%5B2%5D.doc!OLE_LINK1" TargetMode="Externa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google.be/imgres?imgurl=http://stephenslighthouse.sirsidynix.com/solve-problem.jpg&amp;imgrefurl=http://stephenslighthouse.sirsidynix.com/archives/2009/04/what_problems_d.html&amp;usg=__GVKFvJHwakL1yilVVZuiganDrXI=&amp;h=335&amp;w=500&amp;sz=140&amp;hl=fr&amp;start=144&amp;tbnid=yqinYM-XV-_0sM:&amp;tbnh=87&amp;tbnw=130&amp;prev=/images?q=problems&amp;gbv=2&amp;ndsp=18&amp;hl=fr&amp;sa=N&amp;start=126" TargetMode="External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7" Type="http://schemas.openxmlformats.org/officeDocument/2006/relationships/image" Target="../media/image10.jpeg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8" Type="http://schemas.openxmlformats.org/officeDocument/2006/relationships/image" Target="../media/image11.jpeg"/><Relationship Id="rId13" Type="http://schemas.openxmlformats.org/officeDocument/2006/relationships/image" Target="../media/image15.jpeg"/><Relationship Id="rId10" Type="http://schemas.openxmlformats.org/officeDocument/2006/relationships/image" Target="../media/image13.jpeg"/><Relationship Id="rId5" Type="http://schemas.openxmlformats.org/officeDocument/2006/relationships/image" Target="../media/image8.jpeg"/><Relationship Id="rId12" Type="http://schemas.openxmlformats.org/officeDocument/2006/relationships/hyperlink" Target="http://images.google.nl/imgres?imgurl=http://www.azerty.nl/_azerty/data/product/7/1/2/71248/img/1/G.jpg&amp;imgrefurl=http://www.azerty.nl/8-858-71248/my-passport-essential-wdmeb250.html&amp;usg=__ojFXhzMGrJOfNSNo-4ioMrrLkls=&amp;h=400&amp;w=400&amp;sz=9&amp;hl=nl&amp;start=34&amp;tbnid=41XTZ5p2zURmAM:&amp;tbnh=124&amp;tbnw=124&amp;prev=/images?q=portable+drive&amp;gbv=2&amp;ndsp=18&amp;hl=nl&amp;sa=N&amp;start=18" TargetMode="External"/><Relationship Id="rId2" Type="http://schemas.openxmlformats.org/officeDocument/2006/relationships/image" Target="../media/image5.jpeg"/><Relationship Id="rId9" Type="http://schemas.openxmlformats.org/officeDocument/2006/relationships/image" Target="../media/image12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hchg.com/girlsignreg.jpg" TargetMode="External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google.be/imgres?imgurl=http://ocw.mit.edu/NR/rdonlyres/Mathematics/18-315Spring-2005/B68A7A27-CBA4-4F1C-AEB7-EA5FE2CAD444/0/chp_icosahedron.jpg&amp;imgrefurl=http://ocw.mit.edu/OcwWeb/Mathematics/18-315Spring-2005/CourseHome/&amp;usg=__8_95pgNn1vwe3v-zKfSywEyPAAM=&amp;h=335&amp;w=382&amp;sz=21&amp;hl=fr&amp;start=29&amp;tbnid=2iizqozBiXVtNM:&amp;tbnh=108&amp;tbnw=123&amp;prev=/images?q=problems&amp;gbv=2&amp;ndsp=18&amp;hl=fr&amp;sa=N&amp;start=18" TargetMode="Externa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eg"/><Relationship Id="rId5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oleObject" Target="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fr-BE" dirty="0" smtClean="0"/>
              <a:t>Email Archiving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Where did I put that mail?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930"/>
          </a:xfrm>
          <a:noFill/>
          <a:ln/>
        </p:spPr>
      </p:pic>
      <p:sp>
        <p:nvSpPr>
          <p:cNvPr id="5" name="Rectangle 4"/>
          <p:cNvSpPr/>
          <p:nvPr/>
        </p:nvSpPr>
        <p:spPr>
          <a:xfrm>
            <a:off x="2071670" y="142852"/>
            <a:ext cx="2714644" cy="185738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72264" y="285728"/>
            <a:ext cx="1500198" cy="4286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86346" y="-24"/>
            <a:ext cx="42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rgbClr val="C00000"/>
                </a:solidFill>
              </a:rPr>
              <a:t>Straightforward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integration</a:t>
            </a:r>
            <a:r>
              <a:rPr lang="fr-BE" dirty="0" smtClean="0">
                <a:solidFill>
                  <a:srgbClr val="C00000"/>
                </a:solidFill>
              </a:rPr>
              <a:t> in Outlook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367"/>
            <a:ext cx="9144000" cy="6858930"/>
          </a:xfrm>
          <a:noFill/>
          <a:ln/>
        </p:spPr>
      </p:pic>
      <p:sp>
        <p:nvSpPr>
          <p:cNvPr id="4" name="Rectangle 3"/>
          <p:cNvSpPr/>
          <p:nvPr/>
        </p:nvSpPr>
        <p:spPr>
          <a:xfrm>
            <a:off x="7572396" y="2071678"/>
            <a:ext cx="428628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24" y="1853975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rgbClr val="C00000"/>
                </a:solidFill>
              </a:rPr>
              <a:t>Non </a:t>
            </a:r>
            <a:r>
              <a:rPr lang="fr-BE" sz="1200" dirty="0" err="1" smtClean="0">
                <a:solidFill>
                  <a:srgbClr val="C00000"/>
                </a:solidFill>
              </a:rPr>
              <a:t>archived</a:t>
            </a:r>
            <a:r>
              <a:rPr lang="fr-BE" sz="1200" dirty="0" smtClean="0">
                <a:solidFill>
                  <a:srgbClr val="C00000"/>
                </a:solidFill>
              </a:rPr>
              <a:t> mail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3834" y="2500306"/>
            <a:ext cx="285752" cy="857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58148" y="2786058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>
                <a:solidFill>
                  <a:srgbClr val="C00000"/>
                </a:solidFill>
              </a:rPr>
              <a:t>Archived</a:t>
            </a:r>
            <a:r>
              <a:rPr lang="fr-BE" sz="1400" dirty="0" smtClean="0">
                <a:solidFill>
                  <a:srgbClr val="C00000"/>
                </a:solidFill>
              </a:rPr>
              <a:t> mails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612" y="4714884"/>
            <a:ext cx="3643338" cy="121444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00826" y="4929198"/>
            <a:ext cx="1928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C00000"/>
                </a:solidFill>
              </a:rPr>
              <a:t>The body and </a:t>
            </a:r>
            <a:r>
              <a:rPr lang="fr-BE" sz="1400" dirty="0" err="1" smtClean="0">
                <a:solidFill>
                  <a:srgbClr val="C00000"/>
                </a:solidFill>
              </a:rPr>
              <a:t>attachments</a:t>
            </a:r>
            <a:r>
              <a:rPr lang="fr-BE" sz="1400" dirty="0" smtClean="0">
                <a:solidFill>
                  <a:srgbClr val="C00000"/>
                </a:solidFill>
              </a:rPr>
              <a:t> are </a:t>
            </a:r>
            <a:r>
              <a:rPr lang="fr-BE" sz="1400" dirty="0" err="1" smtClean="0">
                <a:solidFill>
                  <a:srgbClr val="C00000"/>
                </a:solidFill>
              </a:rPr>
              <a:t>archived</a:t>
            </a:r>
            <a:r>
              <a:rPr lang="fr-BE" sz="1400" dirty="0" smtClean="0">
                <a:solidFill>
                  <a:srgbClr val="C00000"/>
                </a:solidFill>
              </a:rPr>
              <a:t> and </a:t>
            </a:r>
            <a:r>
              <a:rPr lang="fr-BE" sz="1400" dirty="0" err="1" smtClean="0">
                <a:solidFill>
                  <a:srgbClr val="C00000"/>
                </a:solidFill>
              </a:rPr>
              <a:t>can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be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previewed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through</a:t>
            </a:r>
            <a:r>
              <a:rPr lang="fr-BE" sz="1400" dirty="0" smtClean="0">
                <a:solidFill>
                  <a:srgbClr val="C00000"/>
                </a:solidFill>
              </a:rPr>
              <a:t> simple click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89" y="-24"/>
            <a:ext cx="9191689" cy="689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143636" y="1643050"/>
            <a:ext cx="1714512" cy="357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58148" y="1428736"/>
            <a:ext cx="1071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C00000"/>
                </a:solidFill>
              </a:rPr>
              <a:t>Added</a:t>
            </a:r>
            <a:r>
              <a:rPr lang="fr-BE" sz="1400" dirty="0" smtClean="0">
                <a:solidFill>
                  <a:srgbClr val="C00000"/>
                </a:solidFill>
              </a:rPr>
              <a:t> menu items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43900" y="2643182"/>
            <a:ext cx="571504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43900" y="3214686"/>
            <a:ext cx="571504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57818" y="233427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C00000"/>
                </a:solidFill>
              </a:rPr>
              <a:t>Non </a:t>
            </a:r>
            <a:r>
              <a:rPr lang="fr-BE" sz="1400" dirty="0" err="1" smtClean="0">
                <a:solidFill>
                  <a:srgbClr val="C00000"/>
                </a:solidFill>
              </a:rPr>
              <a:t>archived</a:t>
            </a:r>
            <a:r>
              <a:rPr lang="fr-BE" sz="1400" dirty="0" smtClean="0">
                <a:solidFill>
                  <a:srgbClr val="C00000"/>
                </a:solidFill>
              </a:rPr>
              <a:t> mails and </a:t>
            </a:r>
            <a:r>
              <a:rPr lang="fr-BE" sz="1400" dirty="0" err="1" smtClean="0">
                <a:solidFill>
                  <a:srgbClr val="C00000"/>
                </a:solidFill>
              </a:rPr>
              <a:t>archived</a:t>
            </a:r>
            <a:r>
              <a:rPr lang="fr-BE" sz="1400" dirty="0" smtClean="0">
                <a:solidFill>
                  <a:srgbClr val="C00000"/>
                </a:solidFill>
              </a:rPr>
              <a:t> mails in the </a:t>
            </a:r>
            <a:r>
              <a:rPr lang="fr-BE" sz="1400" dirty="0" err="1" smtClean="0">
                <a:solidFill>
                  <a:srgbClr val="C00000"/>
                </a:solidFill>
              </a:rPr>
              <a:t>same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list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0166" y="5357826"/>
            <a:ext cx="3786214" cy="9286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86380" y="5476418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C00000"/>
                </a:solidFill>
              </a:rPr>
              <a:t>The </a:t>
            </a:r>
            <a:r>
              <a:rPr lang="fr-BE" sz="1400" dirty="0" err="1" smtClean="0">
                <a:solidFill>
                  <a:srgbClr val="C00000"/>
                </a:solidFill>
              </a:rPr>
              <a:t>stubbed</a:t>
            </a:r>
            <a:r>
              <a:rPr lang="fr-BE" sz="1400" dirty="0" smtClean="0">
                <a:solidFill>
                  <a:srgbClr val="C00000"/>
                </a:solidFill>
              </a:rPr>
              <a:t> mail </a:t>
            </a:r>
            <a:r>
              <a:rPr lang="fr-BE" sz="1400" dirty="0" err="1" smtClean="0">
                <a:solidFill>
                  <a:srgbClr val="C00000"/>
                </a:solidFill>
              </a:rPr>
              <a:t>can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be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accessed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easily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through</a:t>
            </a:r>
            <a:r>
              <a:rPr lang="fr-BE" sz="1400" dirty="0" smtClean="0">
                <a:solidFill>
                  <a:srgbClr val="C00000"/>
                </a:solidFill>
              </a:rPr>
              <a:t> one click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930"/>
          </a:xfrm>
          <a:noFill/>
          <a:ln/>
        </p:spPr>
      </p:pic>
      <p:sp>
        <p:nvSpPr>
          <p:cNvPr id="3" name="Rectangle 2"/>
          <p:cNvSpPr/>
          <p:nvPr/>
        </p:nvSpPr>
        <p:spPr>
          <a:xfrm>
            <a:off x="1357290" y="1071546"/>
            <a:ext cx="6572296" cy="51435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00496" y="178592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C00000"/>
                </a:solidFill>
              </a:rPr>
              <a:t>OWA </a:t>
            </a:r>
            <a:r>
              <a:rPr lang="fr-BE" dirty="0" err="1" smtClean="0">
                <a:solidFill>
                  <a:srgbClr val="C00000"/>
                </a:solidFill>
              </a:rPr>
              <a:t>preview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screen</a:t>
            </a:r>
            <a:r>
              <a:rPr lang="fr-BE" dirty="0" smtClean="0">
                <a:solidFill>
                  <a:srgbClr val="C00000"/>
                </a:solidFill>
              </a:rPr>
              <a:t> of a mail: </a:t>
            </a:r>
            <a:r>
              <a:rPr lang="fr-BE" dirty="0" err="1" smtClean="0">
                <a:solidFill>
                  <a:srgbClr val="C00000"/>
                </a:solidFill>
              </a:rPr>
              <a:t>access</a:t>
            </a:r>
            <a:r>
              <a:rPr lang="fr-BE" dirty="0" smtClean="0">
                <a:solidFill>
                  <a:srgbClr val="C00000"/>
                </a:solidFill>
              </a:rPr>
              <a:t> to the body of the mail and possible links to </a:t>
            </a:r>
            <a:r>
              <a:rPr lang="fr-BE" dirty="0" err="1" smtClean="0">
                <a:solidFill>
                  <a:srgbClr val="C00000"/>
                </a:solidFill>
              </a:rPr>
              <a:t>attachments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930"/>
          </a:xfrm>
          <a:noFill/>
          <a:ln/>
        </p:spPr>
      </p:pic>
      <p:sp>
        <p:nvSpPr>
          <p:cNvPr id="3" name="Rectangle 2"/>
          <p:cNvSpPr/>
          <p:nvPr/>
        </p:nvSpPr>
        <p:spPr>
          <a:xfrm>
            <a:off x="142844" y="4000504"/>
            <a:ext cx="857256" cy="3571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720" y="464344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C00000"/>
                </a:solidFill>
              </a:rPr>
              <a:t>Searched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word</a:t>
            </a:r>
            <a:r>
              <a:rPr lang="fr-BE" sz="1400" dirty="0" smtClean="0">
                <a:solidFill>
                  <a:srgbClr val="C00000"/>
                </a:solidFill>
              </a:rPr>
              <a:t> in contents of the archive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496" y="1857364"/>
            <a:ext cx="4929222" cy="18573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43372" y="3335537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C00000"/>
                </a:solidFill>
              </a:rPr>
              <a:t>Search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result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with</a:t>
            </a:r>
            <a:r>
              <a:rPr lang="fr-BE" sz="1400" dirty="0" smtClean="0">
                <a:solidFill>
                  <a:srgbClr val="C00000"/>
                </a:solidFill>
              </a:rPr>
              <a:t> option to mass restore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9058" y="4000504"/>
            <a:ext cx="5000628" cy="22145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00826" y="4764297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C00000"/>
                </a:solidFill>
              </a:rPr>
              <a:t>Mail </a:t>
            </a:r>
            <a:r>
              <a:rPr lang="fr-BE" sz="1400" dirty="0" err="1" smtClean="0">
                <a:solidFill>
                  <a:srgbClr val="C00000"/>
                </a:solidFill>
              </a:rPr>
              <a:t>preview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screen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2198" y="5572140"/>
            <a:ext cx="928694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00892" y="5333542"/>
            <a:ext cx="121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C00000"/>
                </a:solidFill>
              </a:rPr>
              <a:t>Search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words</a:t>
            </a:r>
            <a:r>
              <a:rPr lang="fr-BE" sz="1400" dirty="0" smtClean="0">
                <a:solidFill>
                  <a:srgbClr val="C00000"/>
                </a:solidFill>
              </a:rPr>
              <a:t> are </a:t>
            </a:r>
            <a:r>
              <a:rPr lang="fr-BE" sz="1400" dirty="0" err="1" smtClean="0">
                <a:solidFill>
                  <a:srgbClr val="C00000"/>
                </a:solidFill>
              </a:rPr>
              <a:t>highlighted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930"/>
          </a:xfrm>
          <a:noFill/>
          <a:ln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00298" y="500042"/>
            <a:ext cx="7286644" cy="546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4348" y="6000768"/>
            <a:ext cx="1357322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8596" y="5190666"/>
            <a:ext cx="1857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C00000"/>
                </a:solidFill>
              </a:rPr>
              <a:t>Search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results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also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include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attachment</a:t>
            </a:r>
            <a:r>
              <a:rPr lang="fr-BE" sz="1400" dirty="0" smtClean="0">
                <a:solidFill>
                  <a:srgbClr val="C00000"/>
                </a:solidFill>
              </a:rPr>
              <a:t> hits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1934" y="4857760"/>
            <a:ext cx="500066" cy="285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15140" y="2714620"/>
            <a:ext cx="24288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C00000"/>
                </a:solidFill>
              </a:rPr>
              <a:t>Many</a:t>
            </a:r>
            <a:r>
              <a:rPr lang="fr-BE" sz="1400" dirty="0" smtClean="0">
                <a:solidFill>
                  <a:srgbClr val="C00000"/>
                </a:solidFill>
              </a:rPr>
              <a:t> file formats are </a:t>
            </a:r>
            <a:r>
              <a:rPr lang="fr-BE" sz="1400" dirty="0" err="1" smtClean="0">
                <a:solidFill>
                  <a:srgbClr val="C00000"/>
                </a:solidFill>
              </a:rPr>
              <a:t>supported</a:t>
            </a:r>
            <a:r>
              <a:rPr lang="fr-BE" sz="1400" dirty="0" smtClean="0">
                <a:solidFill>
                  <a:srgbClr val="C00000"/>
                </a:solidFill>
              </a:rPr>
              <a:t> in the full </a:t>
            </a:r>
            <a:r>
              <a:rPr lang="fr-BE" sz="1400" dirty="0" err="1" smtClean="0">
                <a:solidFill>
                  <a:srgbClr val="C00000"/>
                </a:solidFill>
              </a:rPr>
              <a:t>text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search</a:t>
            </a:r>
            <a:r>
              <a:rPr lang="fr-BE" sz="1400" dirty="0" smtClean="0">
                <a:solidFill>
                  <a:srgbClr val="C00000"/>
                </a:solidFill>
              </a:rPr>
              <a:t> </a:t>
            </a:r>
            <a:r>
              <a:rPr lang="fr-BE" sz="1400" dirty="0" err="1" smtClean="0">
                <a:solidFill>
                  <a:srgbClr val="C00000"/>
                </a:solidFill>
              </a:rPr>
              <a:t>engine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930"/>
          </a:xfrm>
          <a:noFill/>
          <a:ln/>
        </p:spPr>
      </p:pic>
      <p:sp>
        <p:nvSpPr>
          <p:cNvPr id="3" name="Rectangle 2"/>
          <p:cNvSpPr/>
          <p:nvPr/>
        </p:nvSpPr>
        <p:spPr>
          <a:xfrm>
            <a:off x="0" y="1071546"/>
            <a:ext cx="1714480" cy="10001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06" y="763769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C00000"/>
                </a:solidFill>
              </a:rPr>
              <a:t>Out of the box routes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5992"/>
            <a:ext cx="1785918" cy="33575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348" y="235743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C00000"/>
                </a:solidFill>
              </a:rPr>
              <a:t>Drag and drop </a:t>
            </a:r>
            <a:r>
              <a:rPr lang="fr-BE" sz="1400" dirty="0" err="1" smtClean="0">
                <a:solidFill>
                  <a:srgbClr val="C00000"/>
                </a:solidFill>
              </a:rPr>
              <a:t>tasks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7356" y="1142984"/>
            <a:ext cx="3500462" cy="53578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3108" y="192880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C00000"/>
                </a:solidFill>
              </a:rPr>
              <a:t>Easy</a:t>
            </a:r>
            <a:r>
              <a:rPr lang="fr-BE" sz="1400" dirty="0" smtClean="0">
                <a:solidFill>
                  <a:srgbClr val="C00000"/>
                </a:solidFill>
              </a:rPr>
              <a:t> administration interface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3570" y="1000108"/>
            <a:ext cx="3286148" cy="42148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00826" y="192880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>
                <a:solidFill>
                  <a:srgbClr val="C00000"/>
                </a:solidFill>
              </a:rPr>
              <a:t>Tasks</a:t>
            </a:r>
            <a:r>
              <a:rPr lang="fr-BE" sz="1400" dirty="0" smtClean="0">
                <a:solidFill>
                  <a:srgbClr val="C00000"/>
                </a:solidFill>
              </a:rPr>
              <a:t> configuration </a:t>
            </a:r>
            <a:r>
              <a:rPr lang="fr-BE" sz="1400" dirty="0" err="1" smtClean="0">
                <a:solidFill>
                  <a:srgbClr val="C00000"/>
                </a:solidFill>
              </a:rPr>
              <a:t>parameters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3591" y="234950"/>
            <a:ext cx="7491434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cap="all" dirty="0" smtClean="0">
                <a:solidFill>
                  <a:schemeClr val="tx2"/>
                </a:solidFill>
                <a:effectLst/>
              </a:rPr>
              <a:t>Email archiving</a:t>
            </a:r>
            <a:endParaRPr cap="all" dirty="0"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885950" y="1200150"/>
          <a:ext cx="5372100" cy="4457700"/>
        </p:xfrm>
        <a:graphic>
          <a:graphicData uri="http://schemas.openxmlformats.org/presentationml/2006/ole">
            <p:oleObj spid="_x0000_s80898" name="Document" r:id="rId4" imgW="5372100" imgH="4457700" progId="Word.Document.12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B5CD13-C7C4-9149-8BA0-39A813EB4B41}" type="slidenum">
              <a:rPr lang="en-US">
                <a:latin typeface="Arial" pitchFamily="28" charset="0"/>
                <a:ea typeface="Arial" pitchFamily="28" charset="0"/>
                <a:cs typeface="Arial" pitchFamily="28" charset="0"/>
              </a:rPr>
              <a:pPr/>
              <a:t>18</a:t>
            </a:fld>
            <a:endParaRPr lang="en-US">
              <a:latin typeface="Arial" pitchFamily="28" charset="0"/>
              <a:ea typeface="Arial" pitchFamily="28" charset="0"/>
              <a:cs typeface="Arial" pitchFamily="28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gray">
          <a:xfrm>
            <a:off x="1331913" y="2039938"/>
            <a:ext cx="7085012" cy="283686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lIns="182880" tIns="228600" rIns="182880">
            <a:prstTxWarp prst="textNoShape">
              <a:avLst/>
            </a:prstTxWarp>
          </a:bodyPr>
          <a:lstStyle/>
          <a:p>
            <a:pPr marL="228600" indent="-22860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8" charset="2"/>
              <a:buChar char="§"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2 major roles of Storage in data retention management (archiving)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 bwMode="gray">
          <a:xfrm>
            <a:off x="1349375" y="2133600"/>
            <a:ext cx="7185025" cy="2617788"/>
          </a:xfrm>
          <a:solidFill>
            <a:schemeClr val="bg1">
              <a:alpha val="50195"/>
            </a:schemeClr>
          </a:solidFill>
        </p:spPr>
        <p:txBody>
          <a:bodyPr lIns="182880" tIns="228600" rIns="182880"/>
          <a:lstStyle/>
          <a:p>
            <a:pPr marL="381000" indent="-381000" eaLnBrk="1" hangingPunct="1">
              <a:buFont typeface="Wingdings" pitchFamily="28" charset="2"/>
              <a:buAutoNum type="arabicPeriod"/>
            </a:pPr>
            <a:r>
              <a:rPr lang="en-US" sz="2000" b="1">
                <a:latin typeface="Verdana" pitchFamily="28" charset="0"/>
              </a:rPr>
              <a:t>Improve Return On Investment/TCO</a:t>
            </a:r>
            <a:r>
              <a:rPr lang="en-US" sz="2000">
                <a:latin typeface="Verdana" pitchFamily="28" charset="0"/>
              </a:rPr>
              <a:t>:</a:t>
            </a:r>
            <a:br>
              <a:rPr lang="en-US" sz="2000">
                <a:latin typeface="Verdana" pitchFamily="28" charset="0"/>
              </a:rPr>
            </a:br>
            <a:r>
              <a:rPr lang="en-US" sz="2000">
                <a:latin typeface="Verdana" pitchFamily="28" charset="0"/>
              </a:rPr>
              <a:t>By archiving to less expensive storage (disk/tape tiering)</a:t>
            </a:r>
          </a:p>
          <a:p>
            <a:pPr marL="381000" indent="-381000" eaLnBrk="1" hangingPunct="1">
              <a:buFont typeface="Wingdings" pitchFamily="28" charset="2"/>
              <a:buAutoNum type="arabicPeriod"/>
            </a:pPr>
            <a:r>
              <a:rPr lang="en-US" sz="2000" b="1">
                <a:latin typeface="Verdana" pitchFamily="28" charset="0"/>
              </a:rPr>
              <a:t>Improve Compliance</a:t>
            </a:r>
            <a:r>
              <a:rPr lang="en-US" sz="2000">
                <a:latin typeface="Verdana" pitchFamily="28" charset="0"/>
              </a:rPr>
              <a:t>:</a:t>
            </a:r>
            <a:br>
              <a:rPr lang="en-US" sz="2000">
                <a:latin typeface="Verdana" pitchFamily="28" charset="0"/>
              </a:rPr>
            </a:br>
            <a:r>
              <a:rPr lang="en-US" sz="2000">
                <a:latin typeface="Verdana" pitchFamily="28" charset="0"/>
              </a:rPr>
              <a:t>By archiving sensitive information to Secure Storage:  </a:t>
            </a:r>
            <a:r>
              <a:rPr lang="en-US" sz="2000" b="1">
                <a:latin typeface="Verdana" pitchFamily="28" charset="0"/>
              </a:rPr>
              <a:t>N</a:t>
            </a:r>
            <a:r>
              <a:rPr lang="en-US" sz="2000">
                <a:latin typeface="Verdana" pitchFamily="28" charset="0"/>
              </a:rPr>
              <a:t>on-</a:t>
            </a:r>
            <a:r>
              <a:rPr lang="en-US" sz="2000" b="1">
                <a:latin typeface="Verdana" pitchFamily="28" charset="0"/>
              </a:rPr>
              <a:t>E</a:t>
            </a:r>
            <a:r>
              <a:rPr lang="en-US" sz="2000">
                <a:latin typeface="Verdana" pitchFamily="28" charset="0"/>
              </a:rPr>
              <a:t>rasable, </a:t>
            </a:r>
            <a:r>
              <a:rPr lang="en-US" sz="2000" b="1">
                <a:latin typeface="Verdana" pitchFamily="28" charset="0"/>
              </a:rPr>
              <a:t>N</a:t>
            </a:r>
            <a:r>
              <a:rPr lang="en-US" sz="2000">
                <a:latin typeface="Verdana" pitchFamily="28" charset="0"/>
              </a:rPr>
              <a:t>on-</a:t>
            </a:r>
            <a:r>
              <a:rPr lang="en-US" sz="2000" b="1">
                <a:latin typeface="Verdana" pitchFamily="28" charset="0"/>
              </a:rPr>
              <a:t>R</a:t>
            </a:r>
            <a:r>
              <a:rPr lang="en-US" sz="2000">
                <a:latin typeface="Verdana" pitchFamily="28" charset="0"/>
              </a:rPr>
              <a:t>ewritable (</a:t>
            </a:r>
            <a:r>
              <a:rPr lang="en-US" sz="2000" b="1">
                <a:latin typeface="Verdana" pitchFamily="28" charset="0"/>
              </a:rPr>
              <a:t>NENR disk</a:t>
            </a:r>
            <a:r>
              <a:rPr lang="en-US" sz="2000">
                <a:latin typeface="Verdana" pitchFamily="28" charset="0"/>
              </a:rPr>
              <a:t> or WORM media).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28813-7045-4F79-B10C-6229E0F0F2E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1429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Retention-managed data</a:t>
            </a:r>
            <a:endParaRPr lang="en-US" dirty="0"/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495800"/>
          </a:xfrm>
        </p:spPr>
        <p:txBody>
          <a:bodyPr/>
          <a:lstStyle/>
          <a:p>
            <a:pPr marL="307975" indent="-307975" defTabSz="822325">
              <a:lnSpc>
                <a:spcPct val="90000"/>
              </a:lnSpc>
            </a:pPr>
            <a:r>
              <a:rPr lang="en-US" sz="2000" dirty="0"/>
              <a:t>Data that will not change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smtClean="0"/>
              <a:t>aka </a:t>
            </a:r>
            <a:r>
              <a:rPr lang="en-US" sz="2000" dirty="0"/>
              <a:t>reference data, archive data, fixed content, unstructured data)</a:t>
            </a:r>
          </a:p>
          <a:p>
            <a:pPr marL="307975" indent="-307975" defTabSz="822325">
              <a:lnSpc>
                <a:spcPct val="90000"/>
              </a:lnSpc>
            </a:pPr>
            <a:r>
              <a:rPr lang="en-US" sz="2000" dirty="0"/>
              <a:t>Typically kept in an archive or repository</a:t>
            </a:r>
          </a:p>
          <a:p>
            <a:pPr marL="307975" indent="-307975" defTabSz="822325">
              <a:lnSpc>
                <a:spcPct val="90000"/>
              </a:lnSpc>
            </a:pPr>
            <a:r>
              <a:rPr lang="en-US" sz="2000" dirty="0"/>
              <a:t>Variable retention </a:t>
            </a:r>
            <a:r>
              <a:rPr lang="en-US" sz="2000" dirty="0" smtClean="0"/>
              <a:t>periods (</a:t>
            </a:r>
            <a:r>
              <a:rPr lang="en-US" sz="2000" dirty="0"/>
              <a:t>usually long, but can vary from a few months to forever)</a:t>
            </a:r>
          </a:p>
          <a:p>
            <a:pPr marL="307975" indent="-307975" defTabSz="822325">
              <a:lnSpc>
                <a:spcPct val="90000"/>
              </a:lnSpc>
            </a:pPr>
            <a:r>
              <a:rPr lang="en-US" sz="2000" dirty="0"/>
              <a:t>Access pattern</a:t>
            </a:r>
          </a:p>
          <a:p>
            <a:pPr marL="668338" lvl="1" indent="-257175" defTabSz="822325">
              <a:lnSpc>
                <a:spcPct val="90000"/>
              </a:lnSpc>
            </a:pPr>
            <a:r>
              <a:rPr lang="en-US" sz="2000" dirty="0"/>
              <a:t>write once,  read rarely </a:t>
            </a:r>
            <a:r>
              <a:rPr lang="en-US" sz="2000" dirty="0" smtClean="0"/>
              <a:t>- or </a:t>
            </a:r>
            <a:r>
              <a:rPr lang="en-US" sz="2000" dirty="0"/>
              <a:t>never</a:t>
            </a:r>
          </a:p>
          <a:p>
            <a:pPr marL="668338" lvl="1" indent="-257175" defTabSz="822325">
              <a:lnSpc>
                <a:spcPct val="90000"/>
              </a:lnSpc>
            </a:pPr>
            <a:r>
              <a:rPr lang="en-US" sz="2000" dirty="0"/>
              <a:t>usually most frequently accessed near its creation </a:t>
            </a:r>
          </a:p>
          <a:p>
            <a:pPr marL="307975" indent="-307975" defTabSz="822325">
              <a:lnSpc>
                <a:spcPct val="90000"/>
              </a:lnSpc>
            </a:pPr>
            <a:r>
              <a:rPr lang="en-US" sz="2000" dirty="0"/>
              <a:t>Not alterable, not erasable (WORM)</a:t>
            </a:r>
          </a:p>
          <a:p>
            <a:pPr marL="307975" indent="-307975" defTabSz="822325">
              <a:lnSpc>
                <a:spcPct val="90000"/>
              </a:lnSpc>
            </a:pPr>
            <a:r>
              <a:rPr lang="en-US" sz="2000" dirty="0" smtClean="0"/>
              <a:t>Long term readable </a:t>
            </a:r>
            <a:r>
              <a:rPr lang="en-US" sz="2000" dirty="0"/>
              <a:t>(</a:t>
            </a:r>
            <a:r>
              <a:rPr lang="en-US" sz="2000" dirty="0" smtClean="0"/>
              <a:t>usable) – </a:t>
            </a:r>
            <a:r>
              <a:rPr lang="en-US" sz="2000" dirty="0"/>
              <a:t>d</a:t>
            </a:r>
            <a:r>
              <a:rPr lang="en-US" sz="2000" dirty="0" smtClean="0"/>
              <a:t>ata </a:t>
            </a:r>
            <a:r>
              <a:rPr lang="en-US" sz="2000" dirty="0"/>
              <a:t>r</a:t>
            </a:r>
            <a:r>
              <a:rPr lang="en-US" sz="2000" dirty="0" smtClean="0"/>
              <a:t>endering</a:t>
            </a:r>
            <a:endParaRPr lang="en-US" sz="2000" dirty="0"/>
          </a:p>
          <a:p>
            <a:pPr marL="307975" indent="-307975" defTabSz="822325">
              <a:lnSpc>
                <a:spcPct val="90000"/>
              </a:lnSpc>
            </a:pPr>
            <a:r>
              <a:rPr lang="en-US" sz="2000" dirty="0"/>
              <a:t>Needs to be deleted after retention period</a:t>
            </a:r>
            <a:br>
              <a:rPr lang="en-US" sz="2000" dirty="0"/>
            </a:br>
            <a:r>
              <a:rPr lang="en-US" sz="2000" dirty="0"/>
              <a:t>(could create a liability if not deleted)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u texte 3"/>
          <p:cNvSpPr>
            <a:spLocks noGrp="1"/>
          </p:cNvSpPr>
          <p:nvPr>
            <p:ph type="body" idx="1"/>
          </p:nvPr>
        </p:nvSpPr>
        <p:spPr>
          <a:xfrm>
            <a:off x="1143000" y="1447800"/>
            <a:ext cx="7848600" cy="5089525"/>
          </a:xfrm>
        </p:spPr>
        <p:txBody>
          <a:bodyPr/>
          <a:lstStyle/>
          <a:p>
            <a:r>
              <a:rPr lang="fr-FR" dirty="0" smtClean="0">
                <a:latin typeface="Myriad Web Pro"/>
              </a:rPr>
              <a:t>Business </a:t>
            </a:r>
            <a:r>
              <a:rPr lang="fr-FR" dirty="0" err="1" smtClean="0">
                <a:latin typeface="Myriad Web Pro"/>
              </a:rPr>
              <a:t>criticity</a:t>
            </a:r>
            <a:endParaRPr lang="fr-FR" dirty="0" smtClean="0">
              <a:latin typeface="Myriad Web Pro"/>
            </a:endParaRPr>
          </a:p>
          <a:p>
            <a:r>
              <a:rPr lang="fr-FR" dirty="0" smtClean="0">
                <a:latin typeface="Myriad Web Pro"/>
              </a:rPr>
              <a:t>Importance to manage :</a:t>
            </a:r>
          </a:p>
          <a:p>
            <a:pPr lvl="1"/>
            <a:r>
              <a:rPr lang="fr-FR" dirty="0" err="1" smtClean="0">
                <a:latin typeface="Myriad Web Pro"/>
              </a:rPr>
              <a:t>Authenticity</a:t>
            </a:r>
            <a:endParaRPr lang="fr-FR" dirty="0" smtClean="0">
              <a:latin typeface="Myriad Web Pro"/>
            </a:endParaRPr>
          </a:p>
          <a:p>
            <a:pPr lvl="1"/>
            <a:r>
              <a:rPr lang="fr-FR" dirty="0" err="1" smtClean="0">
                <a:latin typeface="Myriad Web Pro"/>
              </a:rPr>
              <a:t>Integrity</a:t>
            </a:r>
            <a:endParaRPr lang="fr-FR" dirty="0" smtClean="0">
              <a:latin typeface="Myriad Web Pro"/>
            </a:endParaRPr>
          </a:p>
          <a:p>
            <a:pPr lvl="1"/>
            <a:r>
              <a:rPr lang="fr-FR" dirty="0" err="1" smtClean="0">
                <a:latin typeface="Myriad Web Pro"/>
              </a:rPr>
              <a:t>Perennity</a:t>
            </a:r>
            <a:endParaRPr lang="fr-FR" dirty="0" smtClean="0">
              <a:latin typeface="Myriad Web Pro"/>
            </a:endParaRPr>
          </a:p>
          <a:p>
            <a:pPr lvl="1"/>
            <a:r>
              <a:rPr lang="fr-FR" dirty="0" err="1" smtClean="0">
                <a:latin typeface="Myriad Web Pro"/>
              </a:rPr>
              <a:t>Compliance</a:t>
            </a:r>
            <a:endParaRPr lang="fr-FR" dirty="0" smtClean="0">
              <a:latin typeface="Myriad Web Pro"/>
            </a:endParaRPr>
          </a:p>
          <a:p>
            <a:r>
              <a:rPr lang="fr-FR" dirty="0" smtClean="0">
                <a:latin typeface="Myriad Web Pro"/>
              </a:rPr>
              <a:t>High TCO of mail servers </a:t>
            </a:r>
          </a:p>
          <a:p>
            <a:pPr lvl="1"/>
            <a:endParaRPr lang="fr-FR" dirty="0" smtClean="0">
              <a:latin typeface="Myriad Web Pro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better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approach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of e-mails : WHY ?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B6ADC-E3C2-444F-B190-062A64C2400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381000"/>
            <a:ext cx="8804275" cy="498475"/>
          </a:xfrm>
        </p:spPr>
        <p:txBody>
          <a:bodyPr>
            <a:noAutofit/>
          </a:bodyPr>
          <a:lstStyle/>
          <a:p>
            <a:r>
              <a:rPr lang="en-US" dirty="0" smtClean="0"/>
              <a:t>IBM DR550: Solution view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5867400" cy="4373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de-DE" sz="700" u="sng" dirty="0"/>
          </a:p>
          <a:p>
            <a:pPr>
              <a:lnSpc>
                <a:spcPct val="90000"/>
              </a:lnSpc>
            </a:pPr>
            <a:r>
              <a:rPr lang="en-US" sz="1800" b="0" dirty="0"/>
              <a:t>IBM’s long-term data retention and archiving offering:</a:t>
            </a:r>
          </a:p>
          <a:p>
            <a:pPr marL="465138" lvl="1" indent="-234950">
              <a:lnSpc>
                <a:spcPct val="90000"/>
              </a:lnSpc>
            </a:pPr>
            <a:r>
              <a:rPr lang="de-DE" sz="1600" dirty="0"/>
              <a:t>Provides non-rewritable, non-erasable policy based storage management</a:t>
            </a:r>
          </a:p>
          <a:p>
            <a:pPr marL="465138" lvl="1" indent="-234950">
              <a:lnSpc>
                <a:spcPct val="90000"/>
              </a:lnSpc>
            </a:pPr>
            <a:r>
              <a:rPr lang="de-DE" sz="1600" dirty="0"/>
              <a:t>Automatic, policy based data migration</a:t>
            </a:r>
          </a:p>
          <a:p>
            <a:pPr marL="465138" lvl="1" indent="-234950">
              <a:lnSpc>
                <a:spcPct val="90000"/>
              </a:lnSpc>
            </a:pPr>
            <a:endParaRPr lang="de-DE" sz="900" b="1" dirty="0"/>
          </a:p>
          <a:p>
            <a:pPr>
              <a:lnSpc>
                <a:spcPct val="90000"/>
              </a:lnSpc>
            </a:pPr>
            <a:r>
              <a:rPr lang="de-DE" sz="1800" b="0" dirty="0" smtClean="0"/>
              <a:t>A solution made </a:t>
            </a:r>
            <a:r>
              <a:rPr lang="de-DE" sz="1800" b="0" dirty="0"/>
              <a:t>up of IBM hardware and </a:t>
            </a:r>
            <a:r>
              <a:rPr lang="de-DE" sz="1800" b="0" dirty="0" smtClean="0"/>
              <a:t>IBM </a:t>
            </a:r>
            <a:r>
              <a:rPr lang="de-DE" sz="1800" b="0" dirty="0" err="1" smtClean="0"/>
              <a:t>software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products</a:t>
            </a:r>
            <a:endParaRPr lang="de-DE" sz="1800" b="0" dirty="0" smtClean="0"/>
          </a:p>
          <a:p>
            <a:pPr>
              <a:lnSpc>
                <a:spcPct val="90000"/>
              </a:lnSpc>
            </a:pPr>
            <a:r>
              <a:rPr lang="en-US" sz="1800" b="0" dirty="0" smtClean="0"/>
              <a:t>Redundant </a:t>
            </a:r>
            <a:r>
              <a:rPr lang="en-US" sz="1800" b="0" dirty="0"/>
              <a:t>components, High Availability</a:t>
            </a:r>
            <a:r>
              <a:rPr lang="en-US" sz="1800" b="0" dirty="0" smtClean="0"/>
              <a:t>, pre</a:t>
            </a:r>
            <a:r>
              <a:rPr lang="en-US" sz="1800" b="0" dirty="0"/>
              <a:t>-</a:t>
            </a:r>
            <a:r>
              <a:rPr lang="en-US" sz="1800" b="0" dirty="0" smtClean="0"/>
              <a:t>mounted</a:t>
            </a:r>
            <a:endParaRPr lang="en-US" sz="1600" dirty="0" smtClean="0"/>
          </a:p>
          <a:p>
            <a:pPr marL="465138" lvl="1" indent="-234950">
              <a:lnSpc>
                <a:spcPct val="90000"/>
              </a:lnSpc>
            </a:pPr>
            <a:r>
              <a:rPr lang="en-US" sz="1600" dirty="0" smtClean="0"/>
              <a:t>Attaches </a:t>
            </a:r>
            <a:r>
              <a:rPr lang="en-US" sz="1600" dirty="0"/>
              <a:t>to customer’s IP Network</a:t>
            </a:r>
          </a:p>
          <a:p>
            <a:pPr marL="465138" lvl="1" indent="-234950">
              <a:lnSpc>
                <a:spcPct val="90000"/>
              </a:lnSpc>
            </a:pPr>
            <a:endParaRPr lang="en-US" sz="900" b="1" dirty="0" smtClean="0"/>
          </a:p>
          <a:p>
            <a:pPr>
              <a:lnSpc>
                <a:spcPct val="90000"/>
              </a:lnSpc>
            </a:pPr>
            <a:r>
              <a:rPr lang="en-US" sz="1800" b="0" dirty="0" smtClean="0"/>
              <a:t>Software </a:t>
            </a:r>
            <a:r>
              <a:rPr lang="en-US" sz="1800" b="0" dirty="0"/>
              <a:t>pre-installed</a:t>
            </a:r>
            <a:r>
              <a:rPr lang="en-US" sz="1800" b="0" dirty="0" smtClean="0"/>
              <a:t> and </a:t>
            </a:r>
            <a:r>
              <a:rPr lang="en-US" sz="1800" b="0" dirty="0"/>
              <a:t>to a large extent pre-configured</a:t>
            </a:r>
          </a:p>
          <a:p>
            <a:pPr>
              <a:lnSpc>
                <a:spcPct val="90000"/>
              </a:lnSpc>
            </a:pPr>
            <a:r>
              <a:rPr lang="en-US" sz="1800" b="0" dirty="0"/>
              <a:t>Disk pre-</a:t>
            </a:r>
            <a:r>
              <a:rPr lang="en-US" sz="1800" b="0" dirty="0" smtClean="0"/>
              <a:t>installed </a:t>
            </a:r>
            <a:r>
              <a:rPr lang="en-US" sz="1800" b="0" dirty="0"/>
              <a:t>and Tape-ready configurations</a:t>
            </a:r>
          </a:p>
        </p:txBody>
      </p:sp>
      <p:pic>
        <p:nvPicPr>
          <p:cNvPr id="6" name="Picture 2" descr="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962400"/>
            <a:ext cx="138154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819400"/>
            <a:ext cx="1493059" cy="326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texte 1"/>
          <p:cNvSpPr>
            <a:spLocks noGrp="1"/>
          </p:cNvSpPr>
          <p:nvPr>
            <p:ph type="body" idx="1"/>
          </p:nvPr>
        </p:nvSpPr>
        <p:spPr>
          <a:xfrm>
            <a:off x="1295400" y="1219200"/>
            <a:ext cx="7848600" cy="5089525"/>
          </a:xfrm>
        </p:spPr>
        <p:txBody>
          <a:bodyPr>
            <a:normAutofit lnSpcReduction="10000"/>
          </a:bodyPr>
          <a:lstStyle/>
          <a:p>
            <a:r>
              <a:rPr lang="fr-FR" sz="2000" smtClean="0">
                <a:latin typeface="Myriad Web Pro"/>
              </a:rPr>
              <a:t>Managed archive :</a:t>
            </a:r>
          </a:p>
          <a:p>
            <a:pPr lvl="1"/>
            <a:r>
              <a:rPr lang="fr-FR" sz="2000" smtClean="0">
                <a:latin typeface="Myriad Web Pro"/>
              </a:rPr>
              <a:t>Reduces storage requirements on mail servers</a:t>
            </a:r>
          </a:p>
          <a:p>
            <a:pPr lvl="1"/>
            <a:r>
              <a:rPr lang="fr-FR" sz="2000" smtClean="0">
                <a:latin typeface="Myriad Web Pro"/>
              </a:rPr>
              <a:t>Manages uniqueness</a:t>
            </a:r>
          </a:p>
          <a:p>
            <a:pPr lvl="1"/>
            <a:r>
              <a:rPr lang="fr-FR" sz="2000" smtClean="0">
                <a:latin typeface="Myriad Web Pro"/>
              </a:rPr>
              <a:t>Enforces and automate adjustable retention policies</a:t>
            </a:r>
          </a:p>
          <a:p>
            <a:pPr lvl="1"/>
            <a:r>
              <a:rPr lang="fr-FR" sz="2000" smtClean="0">
                <a:latin typeface="Myriad Web Pro"/>
              </a:rPr>
              <a:t>Centralizes and facilitates administration</a:t>
            </a:r>
          </a:p>
          <a:p>
            <a:pPr lvl="1"/>
            <a:r>
              <a:rPr lang="fr-FR" sz="2000" smtClean="0">
                <a:latin typeface="Myriad Web Pro"/>
              </a:rPr>
              <a:t>Avoids existence of multiple local or centralized ‘PST’ files</a:t>
            </a:r>
          </a:p>
          <a:p>
            <a:pPr lvl="1"/>
            <a:r>
              <a:rPr lang="fr-FR" sz="2000" smtClean="0">
                <a:latin typeface="Myriad Web Pro"/>
              </a:rPr>
              <a:t>Federates context to everyone authorized</a:t>
            </a:r>
          </a:p>
          <a:p>
            <a:r>
              <a:rPr lang="fr-FR" sz="2000" smtClean="0">
                <a:latin typeface="Myriad Web Pro"/>
              </a:rPr>
              <a:t>Compliance and legal archiving :</a:t>
            </a:r>
          </a:p>
          <a:p>
            <a:pPr lvl="1"/>
            <a:r>
              <a:rPr lang="fr-FR" sz="2000" smtClean="0">
                <a:latin typeface="Myriad Web Pro"/>
              </a:rPr>
              <a:t>Adheres to ever increasing regulations</a:t>
            </a:r>
          </a:p>
          <a:p>
            <a:pPr lvl="1"/>
            <a:r>
              <a:rPr lang="fr-FR" sz="2000" smtClean="0">
                <a:latin typeface="Myriad Web Pro"/>
              </a:rPr>
              <a:t>Centralizes access security</a:t>
            </a:r>
          </a:p>
          <a:p>
            <a:pPr lvl="1"/>
            <a:r>
              <a:rPr lang="fr-FR" sz="2000" smtClean="0">
                <a:latin typeface="Myriad Web Pro"/>
              </a:rPr>
              <a:t>Prevents unauthorized deletions of critical data</a:t>
            </a:r>
          </a:p>
          <a:p>
            <a:pPr lvl="1"/>
            <a:r>
              <a:rPr lang="fr-FR" sz="2000" smtClean="0">
                <a:latin typeface="Myriad Web Pro"/>
              </a:rPr>
              <a:t>Protects integrity of private records</a:t>
            </a:r>
          </a:p>
          <a:p>
            <a:pPr lvl="1"/>
            <a:r>
              <a:rPr lang="fr-FR" sz="2000" smtClean="0">
                <a:latin typeface="Myriad Web Pro"/>
              </a:rPr>
              <a:t>Purges expired information</a:t>
            </a:r>
          </a:p>
          <a:p>
            <a:pPr lvl="1"/>
            <a:r>
              <a:rPr lang="fr-FR" sz="2000" smtClean="0">
                <a:latin typeface="Myriad Web Pro"/>
              </a:rPr>
              <a:t>Migrates to suitable preservation formats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1" name="Picture 2" descr="http://tbn3.google.com/images?q=tbn:yqinYM-XV-_0sM:http://stephenslighthouse.sirsidynix.com/solve-proble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181600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91475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err="1" smtClean="0">
                <a:latin typeface="Myriad Web Pro"/>
              </a:rPr>
              <a:t>Thank</a:t>
            </a:r>
            <a:r>
              <a:rPr lang="fr-FR" dirty="0" smtClean="0">
                <a:latin typeface="Myriad Web Pro"/>
              </a:rPr>
              <a:t> </a:t>
            </a:r>
            <a:r>
              <a:rPr lang="fr-FR" dirty="0" err="1" smtClean="0">
                <a:latin typeface="Myriad Web Pro"/>
              </a:rPr>
              <a:t>you</a:t>
            </a:r>
            <a:r>
              <a:rPr lang="fr-FR" dirty="0" smtClean="0">
                <a:latin typeface="Myriad Web Pro"/>
              </a:rPr>
              <a:t> for </a:t>
            </a:r>
            <a:r>
              <a:rPr lang="fr-FR" dirty="0" err="1" smtClean="0">
                <a:latin typeface="Myriad Web Pro"/>
              </a:rPr>
              <a:t>your</a:t>
            </a:r>
            <a:r>
              <a:rPr lang="fr-FR" dirty="0" smtClean="0">
                <a:latin typeface="Myriad Web Pro"/>
              </a:rPr>
              <a:t> </a:t>
            </a:r>
            <a:r>
              <a:rPr lang="fr-FR" dirty="0" smtClean="0">
                <a:latin typeface="Myriad Web Pro"/>
              </a:rPr>
              <a:t>attention!</a:t>
            </a:r>
            <a:br>
              <a:rPr lang="fr-FR" dirty="0" smtClean="0">
                <a:latin typeface="Myriad Web Pro"/>
              </a:rPr>
            </a:br>
            <a:endParaRPr lang="fr-FR" b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371600"/>
            <a:ext cx="4406900" cy="439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The e-mail in real life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Image 4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10366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28"/>
          <p:cNvGrpSpPr>
            <a:grpSpLocks/>
          </p:cNvGrpSpPr>
          <p:nvPr/>
        </p:nvGrpSpPr>
        <p:grpSpPr bwMode="auto">
          <a:xfrm>
            <a:off x="1447800" y="1752600"/>
            <a:ext cx="2303463" cy="990600"/>
            <a:chOff x="1447800" y="1752600"/>
            <a:chExt cx="2303092" cy="990600"/>
          </a:xfrm>
        </p:grpSpPr>
        <p:pic>
          <p:nvPicPr>
            <p:cNvPr id="15401" name="Image 5" descr="A2AISZ5CAPVBFNECA3IWBR7CAN2RN7UCAW0M44CCAPO64MUCAM1EU2ZCAZOAC2TCACL5VI1CAAZLB3UCA8FJTZNCAUB2CZJCA338B02CAP153CGCAE11BTMCAYWPV8KCAB2JMAICA6KXHPXCAX6NE87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2200" y="1752600"/>
              <a:ext cx="1388692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ight Arrow 72"/>
            <p:cNvSpPr/>
            <p:nvPr/>
          </p:nvSpPr>
          <p:spPr bwMode="auto">
            <a:xfrm>
              <a:off x="1447800" y="1981200"/>
              <a:ext cx="802640" cy="507770"/>
            </a:xfrm>
            <a:prstGeom prst="rightArrow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0072AA"/>
                </a:buClr>
                <a:buFont typeface="Wingdings" pitchFamily="2" charset="2"/>
                <a:buChar char="§"/>
                <a:defRPr/>
              </a:pPr>
              <a:endParaRPr lang="en-US"/>
            </a:p>
          </p:txBody>
        </p:sp>
      </p:grpSp>
      <p:grpSp>
        <p:nvGrpSpPr>
          <p:cNvPr id="4" name="Groupe 29"/>
          <p:cNvGrpSpPr>
            <a:grpSpLocks/>
          </p:cNvGrpSpPr>
          <p:nvPr/>
        </p:nvGrpSpPr>
        <p:grpSpPr bwMode="auto">
          <a:xfrm>
            <a:off x="3886200" y="1524000"/>
            <a:ext cx="2366963" cy="1676400"/>
            <a:chOff x="3886200" y="1524000"/>
            <a:chExt cx="2366491" cy="1676400"/>
          </a:xfrm>
        </p:grpSpPr>
        <p:sp>
          <p:nvSpPr>
            <p:cNvPr id="11" name="Right Arrow 72"/>
            <p:cNvSpPr/>
            <p:nvPr/>
          </p:nvSpPr>
          <p:spPr bwMode="auto">
            <a:xfrm>
              <a:off x="3886200" y="1981200"/>
              <a:ext cx="802640" cy="507770"/>
            </a:xfrm>
            <a:prstGeom prst="rightArrow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0072AA"/>
                </a:buCl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pic>
          <p:nvPicPr>
            <p:cNvPr id="15399" name="Picture 10" descr="office-belgiu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76800" y="1524000"/>
              <a:ext cx="1375891" cy="104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00" name="Image 9" descr="ALD58R3CAC2UQ26CA80C542CARDG5GECA4B632QCA9XW1F2CA7UP477CAK3TNGWCAX4P36NCAH3I594CAS5F38ICAG36DXVCATI5EHTCAXNAYZLCAMUAJ8FCAHVODT9CAMGHEP1CAK8431ICAHM72VR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3F1"/>
                </a:clrFrom>
                <a:clrTo>
                  <a:srgbClr val="F4F3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2286000"/>
              <a:ext cx="1320799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30"/>
          <p:cNvGrpSpPr>
            <a:grpSpLocks/>
          </p:cNvGrpSpPr>
          <p:nvPr/>
        </p:nvGrpSpPr>
        <p:grpSpPr bwMode="auto">
          <a:xfrm>
            <a:off x="6324600" y="1524000"/>
            <a:ext cx="2600325" cy="1619250"/>
            <a:chOff x="6324600" y="1524000"/>
            <a:chExt cx="2600325" cy="1619250"/>
          </a:xfrm>
        </p:grpSpPr>
        <p:pic>
          <p:nvPicPr>
            <p:cNvPr id="15390" name="Image 15" descr="A1XDNG6CAZ0DA2DCA2KXNFWCAK4LO23CARRHYIZCAEID41KCAOFRKZ7CAGN913ECAQEVJE8CAP7IDB6CAEXYKJDCA9YP7IZCANZBGLSCABVK53RCALCBFSQCANZUPSTCAATNH7NCAR031FXCA22OI16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6A8DA1"/>
                </a:clrFrom>
                <a:clrTo>
                  <a:srgbClr val="6A8DA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2362200"/>
              <a:ext cx="78105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ight Arrow 72"/>
            <p:cNvSpPr/>
            <p:nvPr/>
          </p:nvSpPr>
          <p:spPr bwMode="auto">
            <a:xfrm>
              <a:off x="6324600" y="1981200"/>
              <a:ext cx="802640" cy="507770"/>
            </a:xfrm>
            <a:prstGeom prst="rightArrow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0072AA"/>
                </a:buCl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pic>
          <p:nvPicPr>
            <p:cNvPr id="15394" name="Image 13" descr="A2AISZ5CAPVBFNECA3IWBR7CAN2RN7UCAW0M44CCAPO64MUCAM1EU2ZCAZOAC2TCACL5VI1CAAZLB3UCA8FJTZNCAUB2CZJCA338B02CAP153CGCAE11BTMCAYWPV8KCAB2JMAICA6KXHPXCAX6NE87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9000" y="1524000"/>
              <a:ext cx="1175047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5" name="Image 14" descr="A7FC1ZGCANSJ1R6CA1P0QNYCAHJXDYFCAEMZIJ9CA19PLC3CAG2KB2YCAAHIWM0CAF14KX8CAFZGYTHCAYQQQI9CALLE5RZCAA2XZZYCA7R4VUCCAX5AZD2CAWS9DV7CACV3ZB6CA0LFKAPCADY4SVD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20000" y="1981200"/>
              <a:ext cx="1304925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e 31"/>
          <p:cNvGrpSpPr>
            <a:grpSpLocks/>
          </p:cNvGrpSpPr>
          <p:nvPr/>
        </p:nvGrpSpPr>
        <p:grpSpPr bwMode="auto">
          <a:xfrm>
            <a:off x="7315200" y="3276600"/>
            <a:ext cx="1476375" cy="2362200"/>
            <a:chOff x="7315200" y="3276600"/>
            <a:chExt cx="1476375" cy="2362200"/>
          </a:xfrm>
        </p:grpSpPr>
        <p:sp>
          <p:nvSpPr>
            <p:cNvPr id="17" name="Right Arrow 72"/>
            <p:cNvSpPr/>
            <p:nvPr/>
          </p:nvSpPr>
          <p:spPr bwMode="auto">
            <a:xfrm rot="5400000">
              <a:off x="7701165" y="3424035"/>
              <a:ext cx="802640" cy="507770"/>
            </a:xfrm>
            <a:prstGeom prst="rightArrow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0072AA"/>
                </a:buCl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pic>
          <p:nvPicPr>
            <p:cNvPr id="15388" name="Image 17" descr="A4R9588CALDWI3OCA6ESAXLCA9NFTWOCATZJKOJCANJXLJ0CAAXGKNXCAEJFTHFCAL7BR6CCAXF13XJCAT05O5RCA7I3DP5CAINA6NUCABLLILWCAUQT40BCASSLFXGCAKY3Q0RCAJBNX57CAUVO6PE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15200" y="4267200"/>
              <a:ext cx="1476375" cy="80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9" name="Image 18" descr="ALD58R3CAC2UQ26CA80C542CARDG5GECA4B632QCA9XW1F2CA7UP477CAK3TNGWCAX4P36NCAH3I594CAS5F38ICAG36DXVCATI5EHTCAXNAYZLCAMUAJ8FCAHVODT9CAMGHEP1CAK8431ICAHM72VR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3F1"/>
                </a:clrFrom>
                <a:clrTo>
                  <a:srgbClr val="F4F3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4724400"/>
              <a:ext cx="1320799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e 32"/>
          <p:cNvGrpSpPr>
            <a:grpSpLocks/>
          </p:cNvGrpSpPr>
          <p:nvPr/>
        </p:nvGrpSpPr>
        <p:grpSpPr bwMode="auto">
          <a:xfrm>
            <a:off x="5029200" y="4191000"/>
            <a:ext cx="2098675" cy="1038225"/>
            <a:chOff x="5029200" y="4191000"/>
            <a:chExt cx="2098040" cy="1038225"/>
          </a:xfrm>
        </p:grpSpPr>
        <p:sp>
          <p:nvSpPr>
            <p:cNvPr id="20" name="Right Arrow 72"/>
            <p:cNvSpPr/>
            <p:nvPr/>
          </p:nvSpPr>
          <p:spPr bwMode="auto">
            <a:xfrm flipH="1">
              <a:off x="6324600" y="4419600"/>
              <a:ext cx="802640" cy="507770"/>
            </a:xfrm>
            <a:prstGeom prst="rightArrow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0072AA"/>
                </a:buClr>
                <a:buFont typeface="Wingdings" pitchFamily="2" charset="2"/>
                <a:buChar char="§"/>
                <a:defRPr/>
              </a:pPr>
              <a:endParaRPr lang="en-US"/>
            </a:p>
          </p:txBody>
        </p:sp>
        <p:pic>
          <p:nvPicPr>
            <p:cNvPr id="15383" name="Image 21" descr="AYKQ4K8CAWI0RJVCA23UXRJCADIQU0TCARZV0KICAAFCKPNCAX2WOL2CAJL18ZHCAP765S2CAMHPN1CCAVUN8O3CASWI318CA31PN7XCAE9G1AECADD3IB7CAAO5NZFCAL2F22RCA0VNPDJCAXSK04Q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029200" y="4419600"/>
              <a:ext cx="11811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Image 20" descr="AF80JC1CAPOLIQACAW5YU40CA0SPOFLCAURFAJQCABFOV30CACYFPWNCA9XATBTCAPD584ECA0OSXN3CAOA39IWCA5O9BT0CAV6W3PZCA0YYPTQCAOX36ZZCA3GANOECAAUXGU7CAA7EX93CAP6J08O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105400" y="4191000"/>
              <a:ext cx="56827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e 33"/>
          <p:cNvGrpSpPr>
            <a:grpSpLocks/>
          </p:cNvGrpSpPr>
          <p:nvPr/>
        </p:nvGrpSpPr>
        <p:grpSpPr bwMode="auto">
          <a:xfrm>
            <a:off x="2590800" y="4114800"/>
            <a:ext cx="2174875" cy="1447800"/>
            <a:chOff x="2590800" y="4114800"/>
            <a:chExt cx="2174240" cy="1447800"/>
          </a:xfrm>
        </p:grpSpPr>
        <p:pic>
          <p:nvPicPr>
            <p:cNvPr id="15375" name="Image 22" descr="AJ8B254CAZRH5KMCA6SHR03CAZQLWR1CAOYMPUHCAZZA7OXCALRVS1KCAZYGFZKCA3WRUKICASN7ULHCAXSLR68CA5IHK4MCATFTFI6CAPOA13WCA452RLHCARV2YHBCAR3ZMBPCA1MJ6HSCADXKM4W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90800" y="4114800"/>
              <a:ext cx="1181100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ight Arrow 72"/>
            <p:cNvSpPr/>
            <p:nvPr/>
          </p:nvSpPr>
          <p:spPr bwMode="auto">
            <a:xfrm flipH="1">
              <a:off x="3962400" y="4419600"/>
              <a:ext cx="802640" cy="507770"/>
            </a:xfrm>
            <a:prstGeom prst="rightArrow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0072AA"/>
                </a:buClr>
                <a:buFont typeface="Wingdings" pitchFamily="2" charset="2"/>
                <a:buChar char="§"/>
                <a:defRPr/>
              </a:pPr>
              <a:endParaRPr lang="en-US" dirty="0"/>
            </a:p>
          </p:txBody>
        </p:sp>
        <p:pic>
          <p:nvPicPr>
            <p:cNvPr id="15379" name="Image 24" descr="ALD58R3CAC2UQ26CA80C542CARDG5GECA4B632QCA9XW1F2CA7UP477CAK3TNGWCAX4P36NCAH3I594CAS5F38ICAG36DXVCATI5EHTCAXNAYZLCAMUAJ8FCAHVODT9CAMGHEP1CAK8431ICAHM72VR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3F1"/>
                </a:clrFrom>
                <a:clrTo>
                  <a:srgbClr val="F4F3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4648200"/>
              <a:ext cx="1320799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e 34"/>
          <p:cNvGrpSpPr>
            <a:grpSpLocks/>
          </p:cNvGrpSpPr>
          <p:nvPr/>
        </p:nvGrpSpPr>
        <p:grpSpPr bwMode="auto">
          <a:xfrm>
            <a:off x="228600" y="4038600"/>
            <a:ext cx="2251075" cy="1562100"/>
            <a:chOff x="228600" y="4038600"/>
            <a:chExt cx="2250440" cy="1562101"/>
          </a:xfrm>
        </p:grpSpPr>
        <p:pic>
          <p:nvPicPr>
            <p:cNvPr id="15370" name="Image 25" descr="A2AISZ5CAPVBFNECA3IWBR7CAN2RN7UCAW0M44CCAPO64MUCAM1EU2ZCAZOAC2TCACL5VI1CAAZLB3UCA8FJTZNCAUB2CZJCA338B02CAP153CGCAE11BTMCAYWPV8KCAB2JMAICA6KXHPXCAX6NE87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4038600"/>
              <a:ext cx="1388692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ight Arrow 72"/>
            <p:cNvSpPr/>
            <p:nvPr/>
          </p:nvSpPr>
          <p:spPr bwMode="auto">
            <a:xfrm flipH="1">
              <a:off x="1676400" y="4419600"/>
              <a:ext cx="802640" cy="507770"/>
            </a:xfrm>
            <a:prstGeom prst="rightArrow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0072AA"/>
                </a:buClr>
                <a:buFont typeface="Wingdings" pitchFamily="2" charset="2"/>
                <a:buChar char="§"/>
                <a:defRPr/>
              </a:pPr>
              <a:endParaRPr lang="en-US" dirty="0"/>
            </a:p>
          </p:txBody>
        </p:sp>
        <p:pic>
          <p:nvPicPr>
            <p:cNvPr id="15374" name="Picture 4" descr="http://tbn3.google.com/images?q=tbn:41XTZ5p2zURmAM:http://www.azerty.nl/_azerty/data/product/7/1/2/71248/img/1/G.jp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4419600"/>
              <a:ext cx="1181100" cy="118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texte 1"/>
          <p:cNvSpPr>
            <a:spLocks noGrp="1"/>
          </p:cNvSpPr>
          <p:nvPr>
            <p:ph type="body" idx="1"/>
          </p:nvPr>
        </p:nvSpPr>
        <p:spPr>
          <a:xfrm>
            <a:off x="1295400" y="1371600"/>
            <a:ext cx="7620000" cy="5089525"/>
          </a:xfrm>
        </p:spPr>
        <p:txBody>
          <a:bodyPr/>
          <a:lstStyle/>
          <a:p>
            <a:r>
              <a:rPr lang="fr-FR" sz="2400" smtClean="0">
                <a:latin typeface="Myriad Web Pro"/>
              </a:rPr>
              <a:t>Spend 25 % of my time to receive, send and manage my e-mails</a:t>
            </a:r>
          </a:p>
          <a:p>
            <a:r>
              <a:rPr lang="fr-FR" sz="2400" smtClean="0">
                <a:latin typeface="Myriad Web Pro"/>
              </a:rPr>
              <a:t>Generate 30 to 40 Mbytes of data (receiving and sending private, personal and corporate information)</a:t>
            </a:r>
          </a:p>
          <a:p>
            <a:r>
              <a:rPr lang="fr-FR" sz="2400" smtClean="0">
                <a:latin typeface="Myriad Web Pro"/>
              </a:rPr>
              <a:t>Use my e-mail container as THE online and offline access to my documents</a:t>
            </a:r>
          </a:p>
          <a:p>
            <a:r>
              <a:rPr lang="fr-FR" sz="2400" smtClean="0">
                <a:latin typeface="Myriad Web Pro"/>
              </a:rPr>
              <a:t>File alsmost all information on local and personal medias</a:t>
            </a:r>
          </a:p>
          <a:p>
            <a:r>
              <a:rPr lang="fr-FR" sz="2400" smtClean="0">
                <a:latin typeface="Myriad Web Pro"/>
              </a:rPr>
              <a:t>Deviate from corporate archiving and security policies</a:t>
            </a:r>
          </a:p>
          <a:p>
            <a:r>
              <a:rPr lang="fr-FR" sz="2400" smtClean="0">
                <a:latin typeface="Myriad Web Pro"/>
              </a:rPr>
              <a:t>Prevent from sharing my documents with my colleagues</a:t>
            </a:r>
          </a:p>
          <a:p>
            <a:endParaRPr lang="fr-FR" sz="2400" smtClean="0">
              <a:latin typeface="Myriad Web Pro"/>
            </a:endParaRPr>
          </a:p>
          <a:p>
            <a:endParaRPr lang="fr-FR" sz="2400" smtClean="0">
              <a:latin typeface="Myriad Web Pro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991475" cy="8382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87" name="Picture 2" descr="E:\clipart\People\male\ag00037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2"/>
          <p:cNvSpPr txBox="1">
            <a:spLocks/>
          </p:cNvSpPr>
          <p:nvPr/>
        </p:nvSpPr>
        <p:spPr>
          <a:xfrm>
            <a:off x="1152525" y="366690"/>
            <a:ext cx="7991475" cy="838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fr-FR" sz="2800" b="1" dirty="0" err="1"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+mj-ea"/>
                <a:cs typeface="+mj-cs"/>
              </a:rPr>
              <a:t>Worst</a:t>
            </a:r>
            <a:r>
              <a:rPr lang="fr-FR" sz="2800" b="1" dirty="0">
                <a:solidFill>
                  <a:schemeClr val="tx2">
                    <a:lumMod val="75000"/>
                  </a:schemeClr>
                </a:solidFill>
                <a:effectLst/>
                <a:latin typeface="Verdana" pitchFamily="34" charset="0"/>
                <a:ea typeface="+mj-ea"/>
                <a:cs typeface="+mj-cs"/>
              </a:rPr>
              <a:t>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u texte 1"/>
          <p:cNvSpPr>
            <a:spLocks noGrp="1"/>
          </p:cNvSpPr>
          <p:nvPr>
            <p:ph type="body" idx="1"/>
          </p:nvPr>
        </p:nvSpPr>
        <p:spPr>
          <a:xfrm>
            <a:off x="1219200" y="1295400"/>
            <a:ext cx="7696200" cy="4708525"/>
          </a:xfrm>
        </p:spPr>
        <p:txBody>
          <a:bodyPr/>
          <a:lstStyle/>
          <a:p>
            <a:r>
              <a:rPr lang="fr-FR" sz="2800" smtClean="0">
                <a:latin typeface="Myriad Web Pro"/>
              </a:rPr>
              <a:t>Reduce server storage space </a:t>
            </a:r>
          </a:p>
          <a:p>
            <a:r>
              <a:rPr lang="fr-FR" sz="2800" smtClean="0">
                <a:latin typeface="Myriad Web Pro"/>
              </a:rPr>
              <a:t>Facilitate quotas management</a:t>
            </a:r>
          </a:p>
          <a:p>
            <a:r>
              <a:rPr lang="fr-FR" sz="2800" smtClean="0">
                <a:latin typeface="Myriad Web Pro"/>
              </a:rPr>
              <a:t>Eliminate non archive files (‘PST’ , local databases)</a:t>
            </a:r>
          </a:p>
          <a:p>
            <a:r>
              <a:rPr lang="fr-FR" sz="2800" smtClean="0">
                <a:latin typeface="Myriad Web Pro"/>
              </a:rPr>
              <a:t>Legal aspects</a:t>
            </a:r>
          </a:p>
          <a:p>
            <a:r>
              <a:rPr lang="fr-FR" sz="2800" smtClean="0">
                <a:latin typeface="Myriad Web Pro"/>
              </a:rPr>
              <a:t>Compliance aspects</a:t>
            </a:r>
          </a:p>
          <a:p>
            <a:r>
              <a:rPr lang="fr-FR" sz="2800" smtClean="0">
                <a:latin typeface="Myriad Web Pro"/>
              </a:rPr>
              <a:t>Integration with other filings</a:t>
            </a:r>
          </a:p>
          <a:p>
            <a:r>
              <a:rPr lang="fr-FR" sz="2800" smtClean="0">
                <a:latin typeface="Myriad Web Pro"/>
              </a:rPr>
              <a:t>Integration with processes</a:t>
            </a:r>
          </a:p>
          <a:p>
            <a:endParaRPr lang="fr-FR" sz="2800" smtClean="0">
              <a:latin typeface="Myriad Web Pro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Stakes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1" name="Picture 2" descr="Afficher l'image en taille réel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181600"/>
            <a:ext cx="11144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texte 1"/>
          <p:cNvSpPr>
            <a:spLocks noGrp="1"/>
          </p:cNvSpPr>
          <p:nvPr>
            <p:ph type="body" idx="1"/>
          </p:nvPr>
        </p:nvSpPr>
        <p:spPr>
          <a:xfrm>
            <a:off x="1219200" y="1371600"/>
            <a:ext cx="7620000" cy="5089525"/>
          </a:xfrm>
        </p:spPr>
        <p:txBody>
          <a:bodyPr/>
          <a:lstStyle/>
          <a:p>
            <a:r>
              <a:rPr lang="fr-FR" sz="2400" dirty="0" err="1" smtClean="0">
                <a:latin typeface="Myriad Web Pro"/>
              </a:rPr>
              <a:t>Differentiate</a:t>
            </a:r>
            <a:r>
              <a:rPr lang="fr-FR" sz="2400" dirty="0" smtClean="0">
                <a:latin typeface="Myriad Web Pro"/>
              </a:rPr>
              <a:t> </a:t>
            </a:r>
            <a:r>
              <a:rPr lang="fr-FR" sz="2400" dirty="0" err="1" smtClean="0">
                <a:latin typeface="Myriad Web Pro"/>
              </a:rPr>
              <a:t>private</a:t>
            </a:r>
            <a:r>
              <a:rPr lang="fr-FR" sz="2400" dirty="0" smtClean="0">
                <a:latin typeface="Myriad Web Pro"/>
              </a:rPr>
              <a:t>, </a:t>
            </a:r>
            <a:r>
              <a:rPr lang="fr-FR" sz="2400" dirty="0" err="1" smtClean="0">
                <a:latin typeface="Myriad Web Pro"/>
              </a:rPr>
              <a:t>personal</a:t>
            </a:r>
            <a:r>
              <a:rPr lang="fr-FR" sz="2400" dirty="0" smtClean="0">
                <a:latin typeface="Myriad Web Pro"/>
              </a:rPr>
              <a:t> and </a:t>
            </a:r>
            <a:r>
              <a:rPr lang="fr-FR" sz="2400" dirty="0" err="1" smtClean="0">
                <a:latin typeface="Myriad Web Pro"/>
              </a:rPr>
              <a:t>corporate</a:t>
            </a:r>
            <a:r>
              <a:rPr lang="fr-FR" sz="2400" dirty="0" smtClean="0">
                <a:latin typeface="Myriad Web Pro"/>
              </a:rPr>
              <a:t> e-mails</a:t>
            </a:r>
          </a:p>
          <a:p>
            <a:r>
              <a:rPr lang="fr-FR" sz="2400" dirty="0" err="1" smtClean="0">
                <a:latin typeface="Myriad Web Pro"/>
              </a:rPr>
              <a:t>Oversized</a:t>
            </a:r>
            <a:r>
              <a:rPr lang="fr-FR" sz="2400" dirty="0" smtClean="0">
                <a:latin typeface="Myriad Web Pro"/>
              </a:rPr>
              <a:t> and </a:t>
            </a:r>
            <a:r>
              <a:rPr lang="fr-FR" sz="2400" dirty="0" err="1" smtClean="0">
                <a:latin typeface="Myriad Web Pro"/>
              </a:rPr>
              <a:t>saturated</a:t>
            </a:r>
            <a:r>
              <a:rPr lang="fr-FR" sz="2400" dirty="0" smtClean="0">
                <a:latin typeface="Myriad Web Pro"/>
              </a:rPr>
              <a:t> </a:t>
            </a:r>
            <a:r>
              <a:rPr lang="fr-FR" sz="2400" dirty="0" err="1" smtClean="0">
                <a:latin typeface="Myriad Web Pro"/>
              </a:rPr>
              <a:t>mailboxes</a:t>
            </a:r>
            <a:endParaRPr lang="fr-FR" sz="2400" dirty="0" smtClean="0">
              <a:latin typeface="Myriad Web Pro"/>
            </a:endParaRPr>
          </a:p>
          <a:p>
            <a:r>
              <a:rPr lang="fr-FR" sz="2400" dirty="0" err="1" smtClean="0">
                <a:latin typeface="Myriad Web Pro"/>
              </a:rPr>
              <a:t>Proprietary</a:t>
            </a:r>
            <a:r>
              <a:rPr lang="fr-FR" sz="2400" dirty="0" smtClean="0">
                <a:latin typeface="Myriad Web Pro"/>
              </a:rPr>
              <a:t> (</a:t>
            </a:r>
            <a:r>
              <a:rPr lang="fr-FR" sz="2400" dirty="0" err="1" smtClean="0">
                <a:latin typeface="Myriad Web Pro"/>
              </a:rPr>
              <a:t>archiving</a:t>
            </a:r>
            <a:r>
              <a:rPr lang="fr-FR" sz="2400" dirty="0" smtClean="0">
                <a:latin typeface="Myriad Web Pro"/>
              </a:rPr>
              <a:t> and compression)</a:t>
            </a:r>
          </a:p>
          <a:p>
            <a:r>
              <a:rPr lang="fr-FR" sz="2400" dirty="0" smtClean="0">
                <a:latin typeface="Myriad Web Pro"/>
              </a:rPr>
              <a:t>Volume</a:t>
            </a:r>
          </a:p>
          <a:p>
            <a:r>
              <a:rPr lang="fr-FR" sz="2400" dirty="0" smtClean="0">
                <a:latin typeface="Myriad Web Pro"/>
              </a:rPr>
              <a:t>Duplicates</a:t>
            </a:r>
          </a:p>
          <a:p>
            <a:r>
              <a:rPr lang="fr-FR" sz="2400" dirty="0" smtClean="0">
                <a:latin typeface="Myriad Web Pro"/>
              </a:rPr>
              <a:t>Mail servers management TCO</a:t>
            </a:r>
          </a:p>
          <a:p>
            <a:r>
              <a:rPr lang="fr-FR" sz="2400" dirty="0" err="1" smtClean="0">
                <a:latin typeface="Myriad Web Pro"/>
              </a:rPr>
              <a:t>Categorization</a:t>
            </a:r>
            <a:r>
              <a:rPr lang="fr-FR" sz="2400" dirty="0" smtClean="0">
                <a:latin typeface="Myriad Web Pro"/>
              </a:rPr>
              <a:t> (</a:t>
            </a:r>
            <a:r>
              <a:rPr lang="fr-FR" sz="2400" dirty="0" err="1" smtClean="0">
                <a:latin typeface="Myriad Web Pro"/>
              </a:rPr>
              <a:t>levels</a:t>
            </a:r>
            <a:r>
              <a:rPr lang="fr-FR" sz="2400" dirty="0" smtClean="0">
                <a:latin typeface="Myriad Web Pro"/>
              </a:rPr>
              <a:t> : </a:t>
            </a:r>
            <a:r>
              <a:rPr lang="fr-FR" sz="2400" dirty="0" err="1" smtClean="0">
                <a:latin typeface="Myriad Web Pro"/>
              </a:rPr>
              <a:t>individual</a:t>
            </a:r>
            <a:r>
              <a:rPr lang="fr-FR" sz="2400" dirty="0" smtClean="0">
                <a:latin typeface="Myriad Web Pro"/>
              </a:rPr>
              <a:t> – group - </a:t>
            </a:r>
            <a:r>
              <a:rPr lang="fr-FR" sz="2400" dirty="0" err="1" smtClean="0">
                <a:latin typeface="Myriad Web Pro"/>
              </a:rPr>
              <a:t>department</a:t>
            </a:r>
            <a:r>
              <a:rPr lang="fr-FR" sz="2400" dirty="0" smtClean="0">
                <a:latin typeface="Myriad Web Pro"/>
              </a:rPr>
              <a:t> - </a:t>
            </a:r>
            <a:r>
              <a:rPr lang="fr-FR" sz="2400" dirty="0" err="1" smtClean="0">
                <a:latin typeface="Myriad Web Pro"/>
              </a:rPr>
              <a:t>enterprise</a:t>
            </a:r>
            <a:r>
              <a:rPr lang="fr-FR" sz="2400" dirty="0" smtClean="0">
                <a:latin typeface="Myriad Web Pro"/>
              </a:rPr>
              <a:t>)</a:t>
            </a:r>
          </a:p>
          <a:p>
            <a:r>
              <a:rPr lang="fr-FR" sz="2400" dirty="0" err="1" smtClean="0">
                <a:latin typeface="Myriad Web Pro"/>
              </a:rPr>
              <a:t>Integration</a:t>
            </a:r>
            <a:r>
              <a:rPr lang="fr-FR" sz="2400" dirty="0" smtClean="0">
                <a:latin typeface="Myriad Web Pro"/>
              </a:rPr>
              <a:t> </a:t>
            </a:r>
            <a:r>
              <a:rPr lang="fr-FR" sz="2400" dirty="0" err="1" smtClean="0">
                <a:latin typeface="Myriad Web Pro"/>
              </a:rPr>
              <a:t>with</a:t>
            </a:r>
            <a:r>
              <a:rPr lang="fr-FR" sz="2400" dirty="0" smtClean="0">
                <a:latin typeface="Myriad Web Pro"/>
              </a:rPr>
              <a:t> the </a:t>
            </a:r>
            <a:r>
              <a:rPr lang="fr-FR" sz="2400" dirty="0" err="1" smtClean="0">
                <a:latin typeface="Myriad Web Pro"/>
              </a:rPr>
              <a:t>other</a:t>
            </a:r>
            <a:r>
              <a:rPr lang="fr-FR" sz="2400" dirty="0" smtClean="0">
                <a:latin typeface="Myriad Web Pro"/>
              </a:rPr>
              <a:t> </a:t>
            </a:r>
            <a:r>
              <a:rPr lang="fr-FR" sz="2400" dirty="0" err="1" smtClean="0">
                <a:latin typeface="Myriad Web Pro"/>
              </a:rPr>
              <a:t>electronic</a:t>
            </a:r>
            <a:r>
              <a:rPr lang="fr-FR" sz="2400" dirty="0" smtClean="0">
                <a:latin typeface="Myriad Web Pro"/>
              </a:rPr>
              <a:t> documents</a:t>
            </a:r>
            <a:endParaRPr lang="fr-FR" sz="2400" dirty="0" smtClean="0">
              <a:latin typeface="Myriad Web Pro"/>
            </a:endParaRPr>
          </a:p>
          <a:p>
            <a:r>
              <a:rPr lang="fr-FR" sz="2400" dirty="0" err="1" smtClean="0">
                <a:latin typeface="Myriad Web Pro"/>
              </a:rPr>
              <a:t>Retention</a:t>
            </a:r>
            <a:r>
              <a:rPr lang="fr-FR" sz="2400" dirty="0" smtClean="0">
                <a:latin typeface="Myriad Web Pro"/>
              </a:rPr>
              <a:t> </a:t>
            </a:r>
            <a:r>
              <a:rPr lang="fr-FR" sz="2400" dirty="0" err="1" smtClean="0">
                <a:latin typeface="Myriad Web Pro"/>
              </a:rPr>
              <a:t>period</a:t>
            </a:r>
            <a:r>
              <a:rPr lang="fr-FR" sz="2400" dirty="0" smtClean="0">
                <a:latin typeface="Myriad Web Pro"/>
              </a:rPr>
              <a:t> management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Problems</a:t>
            </a:r>
            <a:r>
              <a:rPr lang="fr-FR" dirty="0" smtClean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fr-FR" dirty="0" err="1" smtClean="0">
                <a:solidFill>
                  <a:schemeClr val="tx2">
                    <a:lumMod val="75000"/>
                  </a:schemeClr>
                </a:solidFill>
              </a:rPr>
              <a:t>address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5" name="Picture 4" descr="http://tbn3.google.com/images?q=tbn:2iizqozBiXVtNM:http://ocw.mit.edu/NR/rdonlyres/Mathematics/18-315Spring-2005/B68A7A27-CBA4-4F1C-AEB7-EA5FE2CAD444/0/chp_icosahedr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76800"/>
            <a:ext cx="11715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D2477A8-0EF1-4EC1-B988-ABC08A7D7450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9458" name="Picture 17" descr="happy-face_happyface_smiley_600x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9013" y="2514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1525" y="1314450"/>
            <a:ext cx="266065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475" y="3465513"/>
            <a:ext cx="28194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000125" y="214290"/>
            <a:ext cx="7991475" cy="838200"/>
          </a:xfrm>
        </p:spPr>
        <p:txBody>
          <a:bodyPr/>
          <a:lstStyle/>
          <a:p>
            <a:pPr>
              <a:defRPr/>
            </a:pPr>
            <a:r>
              <a:rPr dirty="0">
                <a:solidFill>
                  <a:schemeClr val="tx2">
                    <a:lumMod val="75000"/>
                  </a:schemeClr>
                </a:solidFill>
              </a:rPr>
              <a:t>The Two Faces of Archiving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4413250" y="1465263"/>
            <a:ext cx="0" cy="4878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461963" y="1590675"/>
            <a:ext cx="284956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None/>
            </a:pPr>
            <a:r>
              <a:rPr lang="en-US" b="1"/>
              <a:t>Space Management:</a:t>
            </a:r>
          </a:p>
          <a:p>
            <a:r>
              <a:rPr lang="en-US" sz="1600"/>
              <a:t>Move old, inactive files to less expensive storage, resulting in reduced backup windows and reduced storage costs.</a:t>
            </a:r>
          </a:p>
          <a:p>
            <a:pPr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None/>
            </a:pPr>
            <a:endParaRPr lang="en-US" sz="1600"/>
          </a:p>
        </p:txBody>
      </p:sp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5530850" y="4171950"/>
            <a:ext cx="3598863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None/>
            </a:pPr>
            <a:r>
              <a:rPr lang="en-US" b="1"/>
              <a:t>Data Retention:</a:t>
            </a:r>
          </a:p>
          <a:p>
            <a:r>
              <a:rPr lang="en-US" sz="1600"/>
              <a:t>Protect your data for the long term with non-erasable, non-rewriteable  (NENR) storage solutions and demonstrate compliance to regulations.</a:t>
            </a:r>
          </a:p>
          <a:p>
            <a:pPr>
              <a:spcBef>
                <a:spcPct val="2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None/>
            </a:pPr>
            <a:endParaRPr lang="en-US" sz="1600"/>
          </a:p>
        </p:txBody>
      </p:sp>
      <p:sp>
        <p:nvSpPr>
          <p:cNvPr id="19465" name="Text Box 19"/>
          <p:cNvSpPr txBox="1">
            <a:spLocks noChangeArrowheads="1"/>
          </p:cNvSpPr>
          <p:nvPr/>
        </p:nvSpPr>
        <p:spPr bwMode="auto">
          <a:xfrm>
            <a:off x="1014413" y="5943600"/>
            <a:ext cx="7502525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Consider This: </a:t>
            </a:r>
            <a:r>
              <a:rPr lang="en-US" sz="2000" b="1" i="1" u="sng"/>
              <a:t>“If it is worth saving, it is worth protecting”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3591" y="234950"/>
            <a:ext cx="7491434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cap="all" dirty="0" smtClean="0">
                <a:solidFill>
                  <a:schemeClr val="tx2"/>
                </a:solidFill>
                <a:effectLst/>
              </a:rPr>
              <a:t>Email archiving</a:t>
            </a:r>
            <a:endParaRPr cap="all" dirty="0"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885950" y="1200150"/>
          <a:ext cx="5372100" cy="4457700"/>
        </p:xfrm>
        <a:graphic>
          <a:graphicData uri="http://schemas.openxmlformats.org/presentationml/2006/ole">
            <p:oleObj spid="_x0000_s61442" name="Document" r:id="rId4" imgW="5372100" imgH="4457700" progId="Word.Document.12">
              <p:link updateAutomatic="1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Outlook client </a:t>
            </a:r>
            <a:r>
              <a:rPr lang="fr-BE" dirty="0" err="1" smtClean="0"/>
              <a:t>integration</a:t>
            </a:r>
            <a:endParaRPr lang="fr-BE" dirty="0" smtClean="0"/>
          </a:p>
          <a:p>
            <a:r>
              <a:rPr lang="fr-BE" dirty="0" smtClean="0"/>
              <a:t>Outlook web </a:t>
            </a:r>
            <a:r>
              <a:rPr lang="fr-BE" dirty="0" err="1" smtClean="0"/>
              <a:t>access</a:t>
            </a:r>
            <a:endParaRPr lang="fr-BE" dirty="0" smtClean="0"/>
          </a:p>
          <a:p>
            <a:r>
              <a:rPr lang="fr-BE" dirty="0" smtClean="0"/>
              <a:t>Administration </a:t>
            </a:r>
            <a:r>
              <a:rPr lang="fr-BE" dirty="0" err="1" smtClean="0"/>
              <a:t>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1109</Words>
  <Application>Microsoft Macintosh PowerPoint</Application>
  <PresentationFormat>On-screen Show (4:3)</PresentationFormat>
  <Paragraphs>134</Paragraphs>
  <Slides>22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Custom Design</vt:lpstr>
      <vt:lpstr>1_Custom Design</vt:lpstr>
      <vt:lpstr>!OLE_LINK1</vt:lpstr>
      <vt:lpstr>Macintosh HD:Users:pvcamp:Documents:Microsoft User Data:Saved Attachments:IRISICT_CarrefourRFI-InfrastructureConsolidationVirtualization 05022010[2].doc!OLE_LINK1</vt:lpstr>
      <vt:lpstr>Email Archiving</vt:lpstr>
      <vt:lpstr>A better approach of e-mails : WHY ?</vt:lpstr>
      <vt:lpstr>The e-mail in real life</vt:lpstr>
      <vt:lpstr> </vt:lpstr>
      <vt:lpstr>Stakes</vt:lpstr>
      <vt:lpstr>Problems to address</vt:lpstr>
      <vt:lpstr>The Two Faces of Archiving</vt:lpstr>
      <vt:lpstr>Email archiving</vt:lpstr>
      <vt:lpstr>Overview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Email archiving</vt:lpstr>
      <vt:lpstr>2 major roles of Storage in data retention management (archiving)</vt:lpstr>
      <vt:lpstr>Retention-managed data</vt:lpstr>
      <vt:lpstr>IBM DR550: Solution view</vt:lpstr>
      <vt:lpstr>Results</vt:lpstr>
      <vt:lpstr>Thank you for your attention!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Peter Van Camp</cp:lastModifiedBy>
  <cp:revision>9</cp:revision>
  <dcterms:created xsi:type="dcterms:W3CDTF">2010-02-05T09:12:33Z</dcterms:created>
  <dcterms:modified xsi:type="dcterms:W3CDTF">2010-02-05T10:40:51Z</dcterms:modified>
</cp:coreProperties>
</file>